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urgett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4LGsJwuOnSlS6SIQQTjQcGK0t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092CC6-1349-4CFD-AD98-E9F3851D7410}">
  <a:tblStyle styleId="{D2092CC6-1349-4CFD-AD98-E9F3851D74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 descr="Toy cars lined up in a row on floor"/>
          <p:cNvPicPr preferRelativeResize="0"/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US" sz="8000" b="1">
                <a:solidFill>
                  <a:srgbClr val="FFFFFF"/>
                </a:solidFill>
              </a:rPr>
              <a:t>Used Cars Price Prediction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2" descr="Toy cars lined up in a row on floor"/>
          <p:cNvPicPr preferRelativeResize="0"/>
          <p:nvPr/>
        </p:nvPicPr>
        <p:blipFill rotWithShape="1">
          <a:blip r:embed="rId3">
            <a:alphaModFix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/>
          <p:nvPr/>
        </p:nvSpPr>
        <p:spPr>
          <a:xfrm flipH="1">
            <a:off x="1969639" y="158592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 txBox="1">
            <a:spLocks noGrp="1"/>
          </p:cNvSpPr>
          <p:nvPr>
            <p:ph type="title"/>
          </p:nvPr>
        </p:nvSpPr>
        <p:spPr>
          <a:xfrm>
            <a:off x="1789043" y="1524001"/>
            <a:ext cx="8433317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9600"/>
              <a:buFont typeface="Courgette"/>
              <a:buNone/>
            </a:pPr>
            <a:r>
              <a:rPr lang="en-US" sz="9600" b="1">
                <a:solidFill>
                  <a:srgbClr val="C55A11"/>
                </a:solidFill>
                <a:latin typeface="Courgette"/>
                <a:ea typeface="Courgette"/>
                <a:cs typeface="Courgette"/>
                <a:sym typeface="Courgette"/>
              </a:rPr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/>
              <a:t>PROBLEM STATEMENT</a:t>
            </a:r>
            <a:endParaRPr/>
          </a:p>
        </p:txBody>
      </p:sp>
      <p:sp>
        <p:nvSpPr>
          <p:cNvPr id="109" name="Google Shape;109;p2"/>
          <p:cNvSpPr txBox="1">
            <a:spLocks noGrp="1"/>
          </p:cNvSpPr>
          <p:nvPr>
            <p:ph type="body" idx="1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We need to use our data exploration skills and find out the importance of each variable in predicting the price of used car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Specifically, we want to understand the factors affecting the pricing of cars, which variables are significant in predicting the price of a car, how well those variables describe the price of a car.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The task at hand for us is to predict the price of used car appropriately based on the existing data using machine learning algorithms.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What’s our approach?</a:t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5181600" y="572743"/>
            <a:ext cx="6248400" cy="5647425"/>
            <a:chOff x="0" y="4418"/>
            <a:chExt cx="6248400" cy="5647425"/>
          </a:xfrm>
        </p:grpSpPr>
        <p:sp>
          <p:nvSpPr>
            <p:cNvPr id="116" name="Google Shape;116;p3"/>
            <p:cNvSpPr/>
            <p:nvPr/>
          </p:nvSpPr>
          <p:spPr>
            <a:xfrm>
              <a:off x="0" y="4418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4724" y="216197"/>
              <a:ext cx="517680" cy="5176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Understanding the data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0" y="1180965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4724" y="1392744"/>
              <a:ext cx="517680" cy="5176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Exploratory Data Analysis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0" y="2357512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84724" y="2569291"/>
              <a:ext cx="517680" cy="517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Pre-processing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0" y="3534059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84724" y="3745838"/>
              <a:ext cx="517680" cy="51768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Modelling</a:t>
              </a:r>
              <a:endPara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0" y="4710606"/>
              <a:ext cx="6248400" cy="9412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4724" y="4922384"/>
              <a:ext cx="517680" cy="51768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600" tIns="99600" rIns="99600" bIns="996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4994031" cy="684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>
            <a:spLocks noGrp="1"/>
          </p:cNvSpPr>
          <p:nvPr>
            <p:ph type="title"/>
          </p:nvPr>
        </p:nvSpPr>
        <p:spPr>
          <a:xfrm>
            <a:off x="408373" y="1775535"/>
            <a:ext cx="2984061" cy="3008104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Dissected</a:t>
            </a:r>
            <a:endParaRPr/>
          </a:p>
        </p:txBody>
      </p:sp>
      <p:graphicFrame>
        <p:nvGraphicFramePr>
          <p:cNvPr id="144" name="Google Shape;144;p4"/>
          <p:cNvGraphicFramePr/>
          <p:nvPr/>
        </p:nvGraphicFramePr>
        <p:xfrm>
          <a:off x="4038600" y="19849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3F3F3F"/>
                </a:solidFill>
                <a:tableStyleId>{D2092CC6-1349-4CFD-AD98-E9F3851D7410}</a:tableStyleId>
              </a:tblPr>
              <a:tblGrid>
                <a:gridCol w="180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Attribute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brand and model of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Location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location in which the car is being sold or is available for purchase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year or edition of the model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Kilometers_Driven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total kilometers driven in the car by the previous owner(s) in KM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Fuel_Type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type of fuel used by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Transmission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type of transmission used by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Owner_Type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Whether the ownership is Firsthand, Second hand or other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Mileage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standard mileage offered by the car company in kmpl or km/kg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Engine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displacement volume of the engine in cc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Power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maximum power of the engine in bhp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Seats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number of seats in the car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New_Price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Price of new model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Price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</a:rPr>
                        <a:t>The price of the used car in INR Lakhs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2550" marR="10900" marT="71200" marB="71200" anchor="b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10515600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Out of the 6019 records, we’ve 1876 unique car names.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We’ve used this variable to understand the make and model of each car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We’ve 212 different models of cars belonging to 31 different brands.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Maruti and Hyundai rule over 40% of this competitive market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106532" y="239696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9364999" y="953167"/>
            <a:ext cx="2823486" cy="2068106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Maruti Wagon R LXI CNG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Honda Jazz V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 A4 New 2.0 TDI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Hyundai i20 Magna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9534618" y="95316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6655592" y="267209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brand and model of the car</a:t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20" y="340707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106531" y="3429000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6758629" y="3407076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Price of new model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2533610" y="4045798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Edition/year of cars ranges from 1998 to 2019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Highest number of sold were manufactured in 2014, followed by 2015 and 2016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cars manufactured from 1998 to end of 2001 are less preferred.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0626" y="4120317"/>
            <a:ext cx="2262057" cy="1707722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79897" y="4063633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-43638" y="-40748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10515600" cy="201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There are 11 distinct location where car has been sold.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Most of cars are sold in Mumbai(~780), followed by Hyderabad and Kochi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Least number of cars were sold in Ahmedabad(~210).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106532" y="239696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9433005" y="791989"/>
            <a:ext cx="2258886" cy="176568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Mumbai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Hyderabad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Kochi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9397496" y="73504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6414052" y="267209"/>
            <a:ext cx="56714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Location in which car is being sold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2779071" y="3388247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Diesel cars are the most frequently sold cars followed closely by Petrol.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CNG, LPG and Electric are very less in number.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-32027" y="3314197"/>
            <a:ext cx="1957034" cy="1431034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Petrol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Diesel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-209395" y="3256353"/>
            <a:ext cx="25306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-32027" y="2651248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30460" y="2673172"/>
            <a:ext cx="18945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Fuel Type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682558" y="2651248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Type of fuel used by car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-32027" y="4814769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-9370" y="4814769"/>
            <a:ext cx="23417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Transmission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6682558" y="4814769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Type of transmission used by car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9673502" y="5387337"/>
            <a:ext cx="2357771" cy="1439430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9597806" y="5315970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261142" y="5578977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Majority of cars (approx. 4000) have manual transmission.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-43638" y="-40748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10141815" cy="1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First owned cars predominate our dataset, followed by second, third and fourth and above.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As the ownership moves from first to second to third and beyond, the price is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decreasing, which is expected naturally.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106532" y="239696"/>
            <a:ext cx="22258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Owner Type</a:t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10189087" y="811283"/>
            <a:ext cx="2171587" cy="176568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owned car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owned car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0018689" y="737801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2779071" y="3388247"/>
            <a:ext cx="9654875" cy="1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Mileage is present in 2 different units like km/kg and kmpl.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 and incorrect values were present in Mileage feature.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-23344" y="3248753"/>
            <a:ext cx="1948352" cy="1359090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26.6 Km/Kg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19.67 Kmpl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-198269" y="3187368"/>
            <a:ext cx="25306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-32027" y="2651248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30460" y="2673172"/>
            <a:ext cx="18945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6682558" y="2651248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-32027" y="4740695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-9370" y="4740695"/>
            <a:ext cx="3362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Engine &amp; Power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9573087" y="5250229"/>
            <a:ext cx="2512381" cy="1366133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Engine: 1998 CC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Power: 58.16 bhp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9587062" y="5173625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261142" y="5392544"/>
            <a:ext cx="9654875" cy="12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Majority of cars have less than 1900 cc as engine size.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 and Power are highly corelated, so we can work with either of the feature.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2689934" y="267209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Whether the ownership is 1</a:t>
            </a:r>
            <a:r>
              <a:rPr lang="en-US" sz="2800" b="1" baseline="30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hand or 2</a:t>
            </a:r>
            <a:r>
              <a:rPr lang="en-US" sz="2800" b="1" baseline="30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hand or other</a:t>
            </a:r>
            <a:endParaRPr/>
          </a:p>
        </p:txBody>
      </p:sp>
      <p:sp>
        <p:nvSpPr>
          <p:cNvPr id="210" name="Google Shape;210;p7"/>
          <p:cNvSpPr txBox="1"/>
          <p:nvPr/>
        </p:nvSpPr>
        <p:spPr>
          <a:xfrm>
            <a:off x="2716900" y="2603976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Mileage offered by the car</a:t>
            </a:r>
            <a:endParaRPr/>
          </a:p>
        </p:txBody>
      </p:sp>
      <p:sp>
        <p:nvSpPr>
          <p:cNvPr id="211" name="Google Shape;211;p7"/>
          <p:cNvSpPr txBox="1"/>
          <p:nvPr/>
        </p:nvSpPr>
        <p:spPr>
          <a:xfrm>
            <a:off x="2869300" y="4682833"/>
            <a:ext cx="9395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Displacement of volume &amp; max power of the Engine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8" descr="Toy cars lined up in a row on floor"/>
          <p:cNvPicPr preferRelativeResize="0"/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>
            <a:spLocks noGrp="1"/>
          </p:cNvSpPr>
          <p:nvPr>
            <p:ph type="body" idx="1"/>
          </p:nvPr>
        </p:nvSpPr>
        <p:spPr>
          <a:xfrm>
            <a:off x="261142" y="1002602"/>
            <a:ext cx="9269961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Most of the sold cars are 5-seater. Followed by 4-seaters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Average price of 2-seater cars is the highest of all.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Missing values are present in Seats, which can be imputed based on the brand and model of car.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>
            <a:off x="0" y="23969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06530" y="204016"/>
            <a:ext cx="15891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Seats</a:t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9364999" y="991641"/>
            <a:ext cx="2823486" cy="2029631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9534618" y="953166"/>
            <a:ext cx="25123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6655592" y="267209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Number of seats in car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20" y="3407076"/>
            <a:ext cx="12191980" cy="523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106531" y="3429000"/>
            <a:ext cx="2027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New Price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6758629" y="3407076"/>
            <a:ext cx="5429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The year/edition of model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2533610" y="4045798"/>
            <a:ext cx="9654875" cy="242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missing value in New Price is quite high, about 86.31% values are missing.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could be because of the new model of the car may no longer be manufactured or car is the latest model;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Hence, they do not have New Price value. Therefore, we will drop this column.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10625" y="4120317"/>
            <a:ext cx="2512381" cy="1707722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15.27 lac,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1.25 cr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106531" y="4054755"/>
            <a:ext cx="25306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Values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 sz="3800" b="1">
                <a:solidFill>
                  <a:schemeClr val="lt1"/>
                </a:solidFill>
              </a:rPr>
              <a:t>Insights</a:t>
            </a:r>
            <a:endParaRPr/>
          </a:p>
        </p:txBody>
      </p:sp>
      <p:cxnSp>
        <p:nvCxnSpPr>
          <p:cNvPr id="236" name="Google Shape;236;p9"/>
          <p:cNvCxnSpPr/>
          <p:nvPr/>
        </p:nvCxnSpPr>
        <p:spPr>
          <a:xfrm rot="10800000">
            <a:off x="831873" y="1749756"/>
            <a:ext cx="471830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9"/>
          <p:cNvSpPr txBox="1"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First-hand owned,  Manual Transmission cars which run on diesel or petrol and are 5 seaters are favored by the customers - more than 48% of the cars fall under this category.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Diesel cars have the highest average price while CNG and LPG have the least. But the mileage is observed to be the highest among the CNG and LPG fuel types.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>
                <a:solidFill>
                  <a:schemeClr val="lt1"/>
                </a:solidFill>
              </a:rPr>
              <a:t>Automatic transmission cars are highly expensive in comparison to Manual transmission, although they provide lesser mileage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  <a:p>
            <a:pPr marL="228600" lvl="0" indent="-120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  <a:p>
            <a:pPr marL="228600" lvl="0" indent="-120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</p:txBody>
      </p:sp>
      <p:cxnSp>
        <p:nvCxnSpPr>
          <p:cNvPr id="238" name="Google Shape;238;p9"/>
          <p:cNvCxnSpPr/>
          <p:nvPr/>
        </p:nvCxnSpPr>
        <p:spPr>
          <a:xfrm rot="10800000">
            <a:off x="834027" y="5707672"/>
            <a:ext cx="4713997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p9" descr="Toy cars lined up in a row on floor"/>
          <p:cNvPicPr preferRelativeResize="0"/>
          <p:nvPr/>
        </p:nvPicPr>
        <p:blipFill rotWithShape="1">
          <a:blip r:embed="rId3">
            <a:alphaModFix/>
          </a:blip>
          <a:srcRect l="24448" r="2060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Widescreen</PresentationFormat>
  <Paragraphs>153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Courgette</vt:lpstr>
      <vt:lpstr>Office Theme</vt:lpstr>
      <vt:lpstr>Office Theme</vt:lpstr>
      <vt:lpstr>Used Cars Price Prediction</vt:lpstr>
      <vt:lpstr>PROBLEM STATEMENT</vt:lpstr>
      <vt:lpstr>What’s our approach?</vt:lpstr>
      <vt:lpstr>Dataset Dissected</vt:lpstr>
      <vt:lpstr>PowerPoint Presentation</vt:lpstr>
      <vt:lpstr>PowerPoint Presentation</vt:lpstr>
      <vt:lpstr>PowerPoint Presentation</vt:lpstr>
      <vt:lpstr>PowerPoint Presentation</vt:lpstr>
      <vt:lpstr>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Cars Price Prediction</dc:title>
  <dc:creator>Priya Maurya</dc:creator>
  <cp:lastModifiedBy>Netali</cp:lastModifiedBy>
  <cp:revision>1</cp:revision>
  <dcterms:created xsi:type="dcterms:W3CDTF">2021-02-27T18:51:15Z</dcterms:created>
  <dcterms:modified xsi:type="dcterms:W3CDTF">2021-08-19T12:36:58Z</dcterms:modified>
</cp:coreProperties>
</file>